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9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D0C21E4-F834-4C87-B3A3-E69F83A80E99}"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0C21E4-F834-4C87-B3A3-E69F83A80E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0C21E4-F834-4C87-B3A3-E69F83A80E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0C21E4-F834-4C87-B3A3-E69F83A80E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D0C21E4-F834-4C87-B3A3-E69F83A80E99}"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D0C21E4-F834-4C87-B3A3-E69F83A80E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D0C21E4-F834-4C87-B3A3-E69F83A80E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D0C21E4-F834-4C87-B3A3-E69F83A80E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D0C21E4-F834-4C87-B3A3-E69F83A80E99}"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D0C21E4-F834-4C87-B3A3-E69F83A80E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DFCCEA2-97C8-41EA-A29A-99261014CD26}" type="datetimeFigureOut">
              <a:rPr lang="en-US" smtClean="0"/>
              <a:t>1/17/2017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D0C21E4-F834-4C87-B3A3-E69F83A80E99}"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DFCCEA2-97C8-41EA-A29A-99261014CD26}" type="datetimeFigureOut">
              <a:rPr lang="en-US" smtClean="0"/>
              <a:t>1/17/2017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D0C21E4-F834-4C87-B3A3-E69F83A80E99}"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P3GagfbA2vo?list=PL3EED4C1D684D3A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ppjDzcTeYMY" TargetMode="External"/><Relationship Id="rId2" Type="http://schemas.openxmlformats.org/officeDocument/2006/relationships/hyperlink" Target="https://youtu.be/XKnqj3YFXU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Adaptations over time</a:t>
            </a:r>
            <a:endParaRPr lang="en-US" dirty="0"/>
          </a:p>
        </p:txBody>
      </p:sp>
      <p:sp>
        <p:nvSpPr>
          <p:cNvPr id="3" name="Subtitle 2"/>
          <p:cNvSpPr>
            <a:spLocks noGrp="1"/>
          </p:cNvSpPr>
          <p:nvPr>
            <p:ph type="subTitle" idx="1"/>
          </p:nvPr>
        </p:nvSpPr>
        <p:spPr/>
        <p:txBody>
          <a:bodyPr/>
          <a:lstStyle/>
          <a:p>
            <a:r>
              <a:rPr lang="en-US" smtClean="0"/>
              <a:t>Evolution</a:t>
            </a:r>
            <a:endParaRPr lang="en-US" dirty="0"/>
          </a:p>
        </p:txBody>
      </p:sp>
    </p:spTree>
    <p:extLst>
      <p:ext uri="{BB962C8B-B14F-4D97-AF65-F5344CB8AC3E}">
        <p14:creationId xmlns:p14="http://schemas.microsoft.com/office/powerpoint/2010/main" val="2566976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884238"/>
          </a:xfrm>
        </p:spPr>
        <p:txBody>
          <a:bodyPr/>
          <a:lstStyle/>
          <a:p>
            <a:r>
              <a:rPr lang="en-US" dirty="0" smtClean="0"/>
              <a:t>Ideas about evolution</a:t>
            </a:r>
            <a:endParaRPr lang="en-US" dirty="0"/>
          </a:p>
        </p:txBody>
      </p:sp>
      <p:sp>
        <p:nvSpPr>
          <p:cNvPr id="3" name="Content Placeholder 2"/>
          <p:cNvSpPr>
            <a:spLocks noGrp="1"/>
          </p:cNvSpPr>
          <p:nvPr>
            <p:ph idx="1"/>
          </p:nvPr>
        </p:nvSpPr>
        <p:spPr>
          <a:xfrm>
            <a:off x="1435608" y="914400"/>
            <a:ext cx="7498080" cy="5334000"/>
          </a:xfrm>
        </p:spPr>
        <p:txBody>
          <a:bodyPr/>
          <a:lstStyle/>
          <a:p>
            <a:pPr marL="82296" indent="0">
              <a:buNone/>
            </a:pPr>
            <a:r>
              <a:rPr lang="en-US" dirty="0" smtClean="0"/>
              <a:t>There are two theories that scientists agree with:</a:t>
            </a:r>
          </a:p>
          <a:p>
            <a:r>
              <a:rPr lang="en-US" dirty="0" smtClean="0"/>
              <a:t>Gradualism: the slow process of evolution that is gradual over many generations. Maybe even tens of millions of years.</a:t>
            </a:r>
          </a:p>
          <a:p>
            <a:r>
              <a:rPr lang="en-US" dirty="0" smtClean="0"/>
              <a:t>Punctuated Equilibrium: rapid evolution comes when a mutation effects the genes of a species to make a whole new species. </a:t>
            </a:r>
            <a:endParaRPr lang="en-US" dirty="0"/>
          </a:p>
        </p:txBody>
      </p:sp>
    </p:spTree>
    <p:extLst>
      <p:ext uri="{BB962C8B-B14F-4D97-AF65-F5344CB8AC3E}">
        <p14:creationId xmlns:p14="http://schemas.microsoft.com/office/powerpoint/2010/main" val="4126401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Frogs</a:t>
            </a:r>
            <a:endParaRPr lang="en-US" dirty="0"/>
          </a:p>
        </p:txBody>
      </p:sp>
      <p:sp>
        <p:nvSpPr>
          <p:cNvPr id="3" name="Content Placeholder 2"/>
          <p:cNvSpPr>
            <a:spLocks noGrp="1"/>
          </p:cNvSpPr>
          <p:nvPr>
            <p:ph idx="1"/>
          </p:nvPr>
        </p:nvSpPr>
        <p:spPr/>
        <p:txBody>
          <a:bodyPr/>
          <a:lstStyle/>
          <a:p>
            <a:r>
              <a:rPr lang="en-US" dirty="0" smtClean="0"/>
              <a:t>Hidden Frogs Lab- page 342</a:t>
            </a:r>
            <a:endParaRPr lang="en-US" dirty="0"/>
          </a:p>
        </p:txBody>
      </p:sp>
    </p:spTree>
    <p:extLst>
      <p:ext uri="{BB962C8B-B14F-4D97-AF65-F5344CB8AC3E}">
        <p14:creationId xmlns:p14="http://schemas.microsoft.com/office/powerpoint/2010/main" val="823718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Clues about Evolution</a:t>
            </a:r>
            <a:endParaRPr lang="en-US" dirty="0"/>
          </a:p>
        </p:txBody>
      </p:sp>
      <p:sp>
        <p:nvSpPr>
          <p:cNvPr id="3" name="Content Placeholder 2"/>
          <p:cNvSpPr>
            <a:spLocks noGrp="1"/>
          </p:cNvSpPr>
          <p:nvPr>
            <p:ph idx="1"/>
          </p:nvPr>
        </p:nvSpPr>
        <p:spPr/>
        <p:txBody>
          <a:bodyPr/>
          <a:lstStyle/>
          <a:p>
            <a:r>
              <a:rPr lang="en-US" dirty="0" smtClean="0"/>
              <a:t>Bell work /Review</a:t>
            </a:r>
            <a:endParaRPr lang="en-US" dirty="0"/>
          </a:p>
        </p:txBody>
      </p:sp>
    </p:spTree>
    <p:extLst>
      <p:ext uri="{BB962C8B-B14F-4D97-AF65-F5344CB8AC3E}">
        <p14:creationId xmlns:p14="http://schemas.microsoft.com/office/powerpoint/2010/main" val="396268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about evolution</a:t>
            </a:r>
            <a:endParaRPr lang="en-US" dirty="0"/>
          </a:p>
        </p:txBody>
      </p:sp>
      <p:sp>
        <p:nvSpPr>
          <p:cNvPr id="3" name="Content Placeholder 2"/>
          <p:cNvSpPr>
            <a:spLocks noGrp="1"/>
          </p:cNvSpPr>
          <p:nvPr>
            <p:ph idx="1"/>
          </p:nvPr>
        </p:nvSpPr>
        <p:spPr/>
        <p:txBody>
          <a:bodyPr/>
          <a:lstStyle/>
          <a:p>
            <a:r>
              <a:rPr lang="en-US" dirty="0" smtClean="0"/>
              <a:t>Most of the evidence for evolution comes from fossils. </a:t>
            </a:r>
          </a:p>
          <a:p>
            <a:r>
              <a:rPr lang="en-US" dirty="0" smtClean="0"/>
              <a:t>Fossil: the remains, an imprint, or a trace of a prehistoric organism. </a:t>
            </a:r>
          </a:p>
          <a:p>
            <a:pPr marL="402336" lvl="1" indent="0">
              <a:buNone/>
            </a:pPr>
            <a:endParaRPr lang="en-US" dirty="0"/>
          </a:p>
        </p:txBody>
      </p:sp>
    </p:spTree>
    <p:extLst>
      <p:ext uri="{BB962C8B-B14F-4D97-AF65-F5344CB8AC3E}">
        <p14:creationId xmlns:p14="http://schemas.microsoft.com/office/powerpoint/2010/main" val="40537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98080" cy="1143000"/>
          </a:xfrm>
        </p:spPr>
        <p:txBody>
          <a:bodyPr/>
          <a:lstStyle/>
          <a:p>
            <a:r>
              <a:rPr lang="en-US" dirty="0" smtClean="0"/>
              <a:t>Clues about evolution</a:t>
            </a:r>
            <a:endParaRPr lang="en-US" dirty="0"/>
          </a:p>
        </p:txBody>
      </p:sp>
      <p:sp>
        <p:nvSpPr>
          <p:cNvPr id="3" name="Content Placeholder 2"/>
          <p:cNvSpPr>
            <a:spLocks noGrp="1"/>
          </p:cNvSpPr>
          <p:nvPr>
            <p:ph idx="1"/>
          </p:nvPr>
        </p:nvSpPr>
        <p:spPr>
          <a:xfrm>
            <a:off x="1435608" y="609600"/>
            <a:ext cx="7498080" cy="5638800"/>
          </a:xfrm>
        </p:spPr>
        <p:txBody>
          <a:bodyPr/>
          <a:lstStyle/>
          <a:p>
            <a:r>
              <a:rPr lang="en-US" dirty="0" smtClean="0"/>
              <a:t>There are several types of fossils: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7" t="16099" r="7244" b="9659"/>
          <a:stretch/>
        </p:blipFill>
        <p:spPr bwMode="auto">
          <a:xfrm>
            <a:off x="1752600" y="1066800"/>
            <a:ext cx="6096000" cy="562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093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about evolution</a:t>
            </a:r>
            <a:endParaRPr lang="en-US" dirty="0"/>
          </a:p>
        </p:txBody>
      </p:sp>
      <p:sp>
        <p:nvSpPr>
          <p:cNvPr id="3" name="Content Placeholder 2"/>
          <p:cNvSpPr>
            <a:spLocks noGrp="1"/>
          </p:cNvSpPr>
          <p:nvPr>
            <p:ph idx="1"/>
          </p:nvPr>
        </p:nvSpPr>
        <p:spPr/>
        <p:txBody>
          <a:bodyPr/>
          <a:lstStyle/>
          <a:p>
            <a:pPr marL="82296" indent="0">
              <a:buNone/>
            </a:pPr>
            <a:r>
              <a:rPr lang="en-US" dirty="0" smtClean="0"/>
              <a:t>Determining a fossils age</a:t>
            </a:r>
          </a:p>
          <a:p>
            <a:r>
              <a:rPr lang="en-US" dirty="0" smtClean="0"/>
              <a:t>Relative dating: using the idea that younger rock is found toward the top and older rock is found as you descend downward to estimate the age. </a:t>
            </a:r>
          </a:p>
          <a:p>
            <a:r>
              <a:rPr lang="en-US" dirty="0" smtClean="0"/>
              <a:t>Radiometric dating: more accurate age estimation can be done by using the radioactive elements given off by the fossil. </a:t>
            </a:r>
            <a:endParaRPr lang="en-US" dirty="0"/>
          </a:p>
        </p:txBody>
      </p:sp>
    </p:spTree>
    <p:extLst>
      <p:ext uri="{BB962C8B-B14F-4D97-AF65-F5344CB8AC3E}">
        <p14:creationId xmlns:p14="http://schemas.microsoft.com/office/powerpoint/2010/main" val="2929956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about Evolution</a:t>
            </a:r>
            <a:endParaRPr lang="en-US" dirty="0"/>
          </a:p>
        </p:txBody>
      </p:sp>
      <p:sp>
        <p:nvSpPr>
          <p:cNvPr id="3" name="Content Placeholder 2"/>
          <p:cNvSpPr>
            <a:spLocks noGrp="1"/>
          </p:cNvSpPr>
          <p:nvPr>
            <p:ph idx="1"/>
          </p:nvPr>
        </p:nvSpPr>
        <p:spPr/>
        <p:txBody>
          <a:bodyPr/>
          <a:lstStyle/>
          <a:p>
            <a:r>
              <a:rPr lang="en-US" dirty="0" smtClean="0"/>
              <a:t>Is it easy for an organism to become fossilized?</a:t>
            </a:r>
          </a:p>
          <a:p>
            <a:r>
              <a:rPr lang="en-US" dirty="0" smtClean="0"/>
              <a:t>How can fossils be used to help explain evolution?</a:t>
            </a:r>
          </a:p>
          <a:p>
            <a:pPr marL="82296" indent="0">
              <a:buNone/>
            </a:pPr>
            <a:endParaRPr lang="en-US" dirty="0"/>
          </a:p>
        </p:txBody>
      </p:sp>
    </p:spTree>
    <p:extLst>
      <p:ext uri="{BB962C8B-B14F-4D97-AF65-F5344CB8AC3E}">
        <p14:creationId xmlns:p14="http://schemas.microsoft.com/office/powerpoint/2010/main" val="3656368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about Evolution</a:t>
            </a:r>
            <a:endParaRPr lang="en-US" dirty="0"/>
          </a:p>
        </p:txBody>
      </p:sp>
      <p:sp>
        <p:nvSpPr>
          <p:cNvPr id="3" name="Content Placeholder 2"/>
          <p:cNvSpPr>
            <a:spLocks noGrp="1"/>
          </p:cNvSpPr>
          <p:nvPr>
            <p:ph idx="1"/>
          </p:nvPr>
        </p:nvSpPr>
        <p:spPr/>
        <p:txBody>
          <a:bodyPr/>
          <a:lstStyle/>
          <a:p>
            <a:pPr marL="82296" indent="0">
              <a:buNone/>
            </a:pPr>
            <a:r>
              <a:rPr lang="en-US" dirty="0" smtClean="0"/>
              <a:t>Other evidence to support evolution:</a:t>
            </a:r>
          </a:p>
          <a:p>
            <a:r>
              <a:rPr lang="en-US" dirty="0" smtClean="0"/>
              <a:t>Embryology: the study of embryos and their development. </a:t>
            </a:r>
          </a:p>
          <a:p>
            <a:pPr lvl="1"/>
            <a:r>
              <a:rPr lang="en-US" dirty="0" smtClean="0"/>
              <a:t>Pharyngeal pouches</a:t>
            </a:r>
          </a:p>
          <a:p>
            <a:pPr lvl="1"/>
            <a:r>
              <a:rPr lang="en-US" dirty="0" err="1" smtClean="0"/>
              <a:t>Postanal</a:t>
            </a:r>
            <a:r>
              <a:rPr lang="en-US" dirty="0" smtClean="0"/>
              <a:t> tail</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226" t="36742" r="32032" b="18751"/>
          <a:stretch/>
        </p:blipFill>
        <p:spPr bwMode="auto">
          <a:xfrm>
            <a:off x="5410200" y="2667000"/>
            <a:ext cx="2132059" cy="401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1600200" y="4053646"/>
            <a:ext cx="2221992" cy="2650082"/>
          </a:xfrm>
          <a:prstGeom prst="rect">
            <a:avLst/>
          </a:prstGeom>
        </p:spPr>
      </p:pic>
    </p:spTree>
    <p:extLst>
      <p:ext uri="{BB962C8B-B14F-4D97-AF65-F5344CB8AC3E}">
        <p14:creationId xmlns:p14="http://schemas.microsoft.com/office/powerpoint/2010/main" val="135095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about Evolution</a:t>
            </a:r>
            <a:endParaRPr lang="en-US" dirty="0"/>
          </a:p>
        </p:txBody>
      </p:sp>
      <p:sp>
        <p:nvSpPr>
          <p:cNvPr id="3" name="Content Placeholder 2"/>
          <p:cNvSpPr>
            <a:spLocks noGrp="1"/>
          </p:cNvSpPr>
          <p:nvPr>
            <p:ph idx="1"/>
          </p:nvPr>
        </p:nvSpPr>
        <p:spPr/>
        <p:txBody>
          <a:bodyPr/>
          <a:lstStyle/>
          <a:p>
            <a:pPr marL="82296" indent="0">
              <a:buNone/>
            </a:pPr>
            <a:r>
              <a:rPr lang="en-US" dirty="0" smtClean="0"/>
              <a:t>Other evidence to support evolution</a:t>
            </a:r>
          </a:p>
          <a:p>
            <a:r>
              <a:rPr lang="en-US" dirty="0" smtClean="0"/>
              <a:t>Homologous structures: Body structures/parts that are similar in origin and structure. </a:t>
            </a:r>
          </a:p>
          <a:p>
            <a:pPr lvl="1"/>
            <a:r>
              <a:rPr lang="en-US" dirty="0" smtClean="0"/>
              <a:t>Example: bones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12500" r="9233" b="53788"/>
          <a:stretch/>
        </p:blipFill>
        <p:spPr bwMode="auto">
          <a:xfrm>
            <a:off x="1925782" y="4124781"/>
            <a:ext cx="6096000" cy="273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656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about Evolution</a:t>
            </a:r>
            <a:endParaRPr lang="en-US" dirty="0"/>
          </a:p>
        </p:txBody>
      </p:sp>
      <p:sp>
        <p:nvSpPr>
          <p:cNvPr id="3" name="Content Placeholder 2"/>
          <p:cNvSpPr>
            <a:spLocks noGrp="1"/>
          </p:cNvSpPr>
          <p:nvPr>
            <p:ph idx="1"/>
          </p:nvPr>
        </p:nvSpPr>
        <p:spPr/>
        <p:txBody>
          <a:bodyPr/>
          <a:lstStyle/>
          <a:p>
            <a:pPr marL="82296" indent="0">
              <a:buNone/>
            </a:pPr>
            <a:r>
              <a:rPr lang="en-US" dirty="0" smtClean="0"/>
              <a:t>Other evidence to support evolution</a:t>
            </a:r>
          </a:p>
          <a:p>
            <a:r>
              <a:rPr lang="en-US" dirty="0" smtClean="0"/>
              <a:t>Vestigial Structures: structures that don’t seem to have a function. </a:t>
            </a:r>
          </a:p>
          <a:p>
            <a:pPr lvl="1"/>
            <a:r>
              <a:rPr lang="en-US" dirty="0" smtClean="0"/>
              <a:t>Example: human ear muscles vs. other mammals moveable ears.</a:t>
            </a:r>
          </a:p>
          <a:p>
            <a:pPr lvl="1"/>
            <a:r>
              <a:rPr lang="en-US" dirty="0" smtClean="0"/>
              <a:t>Visual: </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16" t="60499" r="5090" b="13175"/>
          <a:stretch/>
        </p:blipFill>
        <p:spPr bwMode="auto">
          <a:xfrm>
            <a:off x="3311236" y="4038600"/>
            <a:ext cx="4648200" cy="238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573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Bell work connection to heredity</a:t>
            </a:r>
            <a:endParaRPr lang="en-US" dirty="0"/>
          </a:p>
        </p:txBody>
      </p:sp>
      <p:sp>
        <p:nvSpPr>
          <p:cNvPr id="3" name="Content Placeholder 2"/>
          <p:cNvSpPr>
            <a:spLocks noGrp="1"/>
          </p:cNvSpPr>
          <p:nvPr>
            <p:ph idx="1"/>
          </p:nvPr>
        </p:nvSpPr>
        <p:spPr/>
        <p:txBody>
          <a:bodyPr/>
          <a:lstStyle/>
          <a:p>
            <a:r>
              <a:rPr lang="en-US" dirty="0" smtClean="0"/>
              <a:t>How is heredity and evolution related??</a:t>
            </a:r>
            <a:endParaRPr lang="en-US" dirty="0"/>
          </a:p>
        </p:txBody>
      </p:sp>
    </p:spTree>
    <p:extLst>
      <p:ext uri="{BB962C8B-B14F-4D97-AF65-F5344CB8AC3E}">
        <p14:creationId xmlns:p14="http://schemas.microsoft.com/office/powerpoint/2010/main" val="2941624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about Evolution</a:t>
            </a:r>
            <a:endParaRPr lang="en-US" dirty="0"/>
          </a:p>
        </p:txBody>
      </p:sp>
      <p:sp>
        <p:nvSpPr>
          <p:cNvPr id="3" name="Content Placeholder 2"/>
          <p:cNvSpPr>
            <a:spLocks noGrp="1"/>
          </p:cNvSpPr>
          <p:nvPr>
            <p:ph idx="1"/>
          </p:nvPr>
        </p:nvSpPr>
        <p:spPr/>
        <p:txBody>
          <a:bodyPr/>
          <a:lstStyle/>
          <a:p>
            <a:pPr marL="82296" indent="0">
              <a:buNone/>
            </a:pPr>
            <a:r>
              <a:rPr lang="en-US" dirty="0" smtClean="0"/>
              <a:t>Other evidence to support evolution</a:t>
            </a:r>
          </a:p>
          <a:p>
            <a:r>
              <a:rPr lang="en-US" dirty="0" smtClean="0"/>
              <a:t>DNA: By looking at DNA of different animals, scientists can determine how closely related some organisms are. </a:t>
            </a:r>
          </a:p>
          <a:p>
            <a:pPr lvl="1"/>
            <a:r>
              <a:rPr lang="en-US" dirty="0" smtClean="0"/>
              <a:t>Example: Apes and Humans :23 vs. 24 chromosomes. </a:t>
            </a:r>
            <a:endParaRPr lang="en-US" dirty="0"/>
          </a:p>
        </p:txBody>
      </p:sp>
    </p:spTree>
    <p:extLst>
      <p:ext uri="{BB962C8B-B14F-4D97-AF65-F5344CB8AC3E}">
        <p14:creationId xmlns:p14="http://schemas.microsoft.com/office/powerpoint/2010/main" val="2654628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 3: The Evolution of Primates</a:t>
            </a:r>
            <a:endParaRPr lang="en-US" dirty="0"/>
          </a:p>
        </p:txBody>
      </p:sp>
      <p:sp>
        <p:nvSpPr>
          <p:cNvPr id="3" name="Content Placeholder 2"/>
          <p:cNvSpPr>
            <a:spLocks noGrp="1"/>
          </p:cNvSpPr>
          <p:nvPr>
            <p:ph idx="1"/>
          </p:nvPr>
        </p:nvSpPr>
        <p:spPr/>
        <p:txBody>
          <a:bodyPr/>
          <a:lstStyle/>
          <a:p>
            <a:r>
              <a:rPr lang="en-US" dirty="0" smtClean="0"/>
              <a:t>Questions/review</a:t>
            </a:r>
            <a:endParaRPr lang="en-US" dirty="0"/>
          </a:p>
        </p:txBody>
      </p:sp>
    </p:spTree>
    <p:extLst>
      <p:ext uri="{BB962C8B-B14F-4D97-AF65-F5344CB8AC3E}">
        <p14:creationId xmlns:p14="http://schemas.microsoft.com/office/powerpoint/2010/main" val="222901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Primates</a:t>
            </a:r>
            <a:endParaRPr lang="en-US" dirty="0"/>
          </a:p>
        </p:txBody>
      </p:sp>
      <p:sp>
        <p:nvSpPr>
          <p:cNvPr id="3" name="Content Placeholder 2"/>
          <p:cNvSpPr>
            <a:spLocks noGrp="1"/>
          </p:cNvSpPr>
          <p:nvPr>
            <p:ph idx="1"/>
          </p:nvPr>
        </p:nvSpPr>
        <p:spPr/>
        <p:txBody>
          <a:bodyPr/>
          <a:lstStyle/>
          <a:p>
            <a:r>
              <a:rPr lang="en-US" dirty="0" smtClean="0"/>
              <a:t>Primates: human, monkeys, and apes belong to this group of mammals.</a:t>
            </a:r>
          </a:p>
          <a:p>
            <a:r>
              <a:rPr lang="en-US" dirty="0" smtClean="0"/>
              <a:t>All primates have..</a:t>
            </a:r>
          </a:p>
          <a:p>
            <a:pPr lvl="1"/>
            <a:r>
              <a:rPr lang="en-US" dirty="0" smtClean="0"/>
              <a:t>Opposable thumbs in order to grasp and hold things. </a:t>
            </a:r>
          </a:p>
          <a:p>
            <a:pPr lvl="1"/>
            <a:r>
              <a:rPr lang="en-US" dirty="0" smtClean="0"/>
              <a:t>Binocular vision in order to judge depth or distance with our eyes.</a:t>
            </a:r>
          </a:p>
          <a:p>
            <a:pPr lvl="1"/>
            <a:r>
              <a:rPr lang="en-US" dirty="0" smtClean="0"/>
              <a:t>Flexible shoulders in order to rotate our arms. </a:t>
            </a:r>
            <a:endParaRPr lang="en-US" dirty="0"/>
          </a:p>
        </p:txBody>
      </p:sp>
    </p:spTree>
    <p:extLst>
      <p:ext uri="{BB962C8B-B14F-4D97-AF65-F5344CB8AC3E}">
        <p14:creationId xmlns:p14="http://schemas.microsoft.com/office/powerpoint/2010/main" val="2517169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Primates</a:t>
            </a:r>
            <a:endParaRPr lang="en-US" dirty="0"/>
          </a:p>
        </p:txBody>
      </p:sp>
      <p:sp>
        <p:nvSpPr>
          <p:cNvPr id="3" name="Content Placeholder 2"/>
          <p:cNvSpPr>
            <a:spLocks noGrp="1"/>
          </p:cNvSpPr>
          <p:nvPr>
            <p:ph idx="1"/>
          </p:nvPr>
        </p:nvSpPr>
        <p:spPr/>
        <p:txBody>
          <a:bodyPr/>
          <a:lstStyle/>
          <a:p>
            <a:pPr marL="82296" indent="0">
              <a:buNone/>
            </a:pPr>
            <a:r>
              <a:rPr lang="en-US" dirty="0" smtClean="0"/>
              <a:t>Living without thumbs mini lab- page 351</a:t>
            </a:r>
          </a:p>
          <a:p>
            <a:pPr marL="82296" indent="0">
              <a:buNone/>
            </a:pPr>
            <a:endParaRPr lang="en-US" dirty="0"/>
          </a:p>
          <a:p>
            <a:pPr marL="82296" indent="0">
              <a:buNone/>
            </a:pPr>
            <a:endParaRPr lang="en-US" dirty="0" smtClean="0"/>
          </a:p>
          <a:p>
            <a:pPr marL="82296" indent="0">
              <a:buNone/>
            </a:pPr>
            <a:r>
              <a:rPr lang="en-US" dirty="0" smtClean="0"/>
              <a:t>Open your agenda!!! </a:t>
            </a:r>
          </a:p>
          <a:p>
            <a:pPr marL="82296" indent="0">
              <a:buNone/>
            </a:pPr>
            <a:r>
              <a:rPr lang="en-US" dirty="0" smtClean="0"/>
              <a:t>Lab reflection questions </a:t>
            </a:r>
            <a:r>
              <a:rPr lang="en-US" dirty="0" smtClean="0">
                <a:solidFill>
                  <a:srgbClr val="FF0000"/>
                </a:solidFill>
              </a:rPr>
              <a:t>Due tomorrow </a:t>
            </a:r>
            <a:r>
              <a:rPr lang="en-US" dirty="0" smtClean="0">
                <a:sym typeface="Wingdings" pitchFamily="2" charset="2"/>
              </a:rPr>
              <a:t> </a:t>
            </a:r>
            <a:endParaRPr lang="en-US" dirty="0"/>
          </a:p>
        </p:txBody>
      </p:sp>
    </p:spTree>
    <p:extLst>
      <p:ext uri="{BB962C8B-B14F-4D97-AF65-F5344CB8AC3E}">
        <p14:creationId xmlns:p14="http://schemas.microsoft.com/office/powerpoint/2010/main" val="3560859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808038"/>
          </a:xfrm>
        </p:spPr>
        <p:txBody>
          <a:bodyPr/>
          <a:lstStyle/>
          <a:p>
            <a:r>
              <a:rPr lang="en-US" dirty="0" smtClean="0"/>
              <a:t>The Evolution of Primates</a:t>
            </a:r>
            <a:endParaRPr lang="en-US" dirty="0"/>
          </a:p>
        </p:txBody>
      </p:sp>
      <p:sp>
        <p:nvSpPr>
          <p:cNvPr id="3" name="Content Placeholder 2"/>
          <p:cNvSpPr>
            <a:spLocks noGrp="1"/>
          </p:cNvSpPr>
          <p:nvPr>
            <p:ph idx="1"/>
          </p:nvPr>
        </p:nvSpPr>
        <p:spPr>
          <a:xfrm>
            <a:off x="1396679" y="651164"/>
            <a:ext cx="7498080" cy="5943600"/>
          </a:xfrm>
        </p:spPr>
        <p:txBody>
          <a:bodyPr/>
          <a:lstStyle/>
          <a:p>
            <a:r>
              <a:rPr lang="en-US" dirty="0" smtClean="0"/>
              <a:t>About 3.5 million years ago, humanlike primates appeared that were different from other primates. These new ancestors are called Hominids. </a:t>
            </a:r>
          </a:p>
          <a:p>
            <a:pPr lvl="8"/>
            <a:r>
              <a:rPr lang="en-US" dirty="0" smtClean="0"/>
              <a:t>Oldest (left) “little foot” 3.5mya</a:t>
            </a:r>
          </a:p>
          <a:p>
            <a:pPr lvl="8"/>
            <a:r>
              <a:rPr lang="en-US" dirty="0" smtClean="0"/>
              <a:t>2</a:t>
            </a:r>
            <a:r>
              <a:rPr lang="en-US" baseline="30000" dirty="0" smtClean="0"/>
              <a:t>nd</a:t>
            </a:r>
            <a:r>
              <a:rPr lang="en-US" dirty="0" smtClean="0"/>
              <a:t> oldest Hominid fossil found: “Lucy” 3.2mya</a:t>
            </a:r>
            <a:endParaRPr lang="en-US" dirty="0"/>
          </a:p>
        </p:txBody>
      </p:sp>
      <p:pic>
        <p:nvPicPr>
          <p:cNvPr id="4" name="Picture 3"/>
          <p:cNvPicPr>
            <a:picLocks noChangeAspect="1"/>
          </p:cNvPicPr>
          <p:nvPr/>
        </p:nvPicPr>
        <p:blipFill>
          <a:blip r:embed="rId2"/>
          <a:stretch>
            <a:fillRect/>
          </a:stretch>
        </p:blipFill>
        <p:spPr>
          <a:xfrm>
            <a:off x="838200" y="2819400"/>
            <a:ext cx="2292904" cy="3200400"/>
          </a:xfrm>
          <a:prstGeom prst="rect">
            <a:avLst/>
          </a:prstGeom>
        </p:spPr>
      </p:pic>
      <p:pic>
        <p:nvPicPr>
          <p:cNvPr id="5" name="Picture 4"/>
          <p:cNvPicPr>
            <a:picLocks noChangeAspect="1"/>
          </p:cNvPicPr>
          <p:nvPr/>
        </p:nvPicPr>
        <p:blipFill>
          <a:blip r:embed="rId3"/>
          <a:stretch>
            <a:fillRect/>
          </a:stretch>
        </p:blipFill>
        <p:spPr>
          <a:xfrm>
            <a:off x="4162387" y="3616037"/>
            <a:ext cx="3701089" cy="2772722"/>
          </a:xfrm>
          <a:prstGeom prst="rect">
            <a:avLst/>
          </a:prstGeom>
        </p:spPr>
      </p:pic>
    </p:spTree>
    <p:extLst>
      <p:ext uri="{BB962C8B-B14F-4D97-AF65-F5344CB8AC3E}">
        <p14:creationId xmlns:p14="http://schemas.microsoft.com/office/powerpoint/2010/main" val="341847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884238"/>
          </a:xfrm>
        </p:spPr>
        <p:txBody>
          <a:bodyPr/>
          <a:lstStyle/>
          <a:p>
            <a:r>
              <a:rPr lang="en-US" dirty="0" smtClean="0"/>
              <a:t>The Evolution of Primates</a:t>
            </a:r>
            <a:endParaRPr lang="en-US" dirty="0"/>
          </a:p>
        </p:txBody>
      </p:sp>
      <p:sp>
        <p:nvSpPr>
          <p:cNvPr id="3" name="Content Placeholder 2"/>
          <p:cNvSpPr>
            <a:spLocks noGrp="1"/>
          </p:cNvSpPr>
          <p:nvPr>
            <p:ph idx="1"/>
          </p:nvPr>
        </p:nvSpPr>
        <p:spPr>
          <a:xfrm>
            <a:off x="1435608" y="685800"/>
            <a:ext cx="7498080" cy="5562600"/>
          </a:xfrm>
        </p:spPr>
        <p:txBody>
          <a:bodyPr/>
          <a:lstStyle/>
          <a:p>
            <a:r>
              <a:rPr lang="en-US" dirty="0" smtClean="0"/>
              <a:t>Homo sapiens, or humans, evolved about 400,000 years ago</a:t>
            </a:r>
          </a:p>
          <a:p>
            <a:pPr lvl="1"/>
            <a:r>
              <a:rPr lang="en-US" dirty="0" smtClean="0"/>
              <a:t>Neanderthals: short, heavy bodes, thick bones, small chins, and heavy brow ridges. </a:t>
            </a:r>
          </a:p>
          <a:p>
            <a:pPr lvl="2"/>
            <a:r>
              <a:rPr lang="en-US" dirty="0" smtClean="0"/>
              <a:t>30,000 years ago</a:t>
            </a:r>
          </a:p>
          <a:p>
            <a:pPr lvl="1"/>
            <a:r>
              <a:rPr lang="en-US" dirty="0" smtClean="0"/>
              <a:t>Cro-Magnon Humans: almost the same as modern humans. They made art, stone carvings, and used animals for travel. </a:t>
            </a:r>
          </a:p>
          <a:p>
            <a:pPr lvl="2"/>
            <a:r>
              <a:rPr lang="en-US" dirty="0" smtClean="0"/>
              <a:t>10,000 years ago</a:t>
            </a:r>
          </a:p>
          <a:p>
            <a:pPr marL="82296" indent="0">
              <a:buNone/>
            </a:pP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69" t="59187" r="9092" b="15623"/>
          <a:stretch/>
        </p:blipFill>
        <p:spPr bwMode="auto">
          <a:xfrm>
            <a:off x="4572000" y="4572000"/>
            <a:ext cx="4197927" cy="184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273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Review</a:t>
            </a:r>
            <a:endParaRPr lang="en-US" dirty="0"/>
          </a:p>
        </p:txBody>
      </p:sp>
      <p:sp>
        <p:nvSpPr>
          <p:cNvPr id="3" name="Content Placeholder 2"/>
          <p:cNvSpPr>
            <a:spLocks noGrp="1"/>
          </p:cNvSpPr>
          <p:nvPr>
            <p:ph idx="1"/>
          </p:nvPr>
        </p:nvSpPr>
        <p:spPr/>
        <p:txBody>
          <a:bodyPr/>
          <a:lstStyle/>
          <a:p>
            <a:r>
              <a:rPr lang="en-US" dirty="0" smtClean="0"/>
              <a:t>Questions/Review</a:t>
            </a:r>
          </a:p>
          <a:p>
            <a:r>
              <a:rPr lang="en-US" dirty="0">
                <a:hlinkClick r:id="rId2"/>
              </a:rPr>
              <a:t>https://</a:t>
            </a:r>
            <a:r>
              <a:rPr lang="en-US" dirty="0" smtClean="0">
                <a:hlinkClick r:id="rId2"/>
              </a:rPr>
              <a:t>youtu.be/P3GagfbA2vo?list=PL3EED4C1D684D3ADF</a:t>
            </a:r>
            <a:r>
              <a:rPr lang="en-US" dirty="0" smtClean="0"/>
              <a:t> </a:t>
            </a:r>
          </a:p>
        </p:txBody>
      </p:sp>
    </p:spTree>
    <p:extLst>
      <p:ext uri="{BB962C8B-B14F-4D97-AF65-F5344CB8AC3E}">
        <p14:creationId xmlns:p14="http://schemas.microsoft.com/office/powerpoint/2010/main" val="135612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Big Ideas this Chapter</a:t>
            </a:r>
            <a:endParaRPr lang="en-US" dirty="0"/>
          </a:p>
        </p:txBody>
      </p:sp>
      <p:sp>
        <p:nvSpPr>
          <p:cNvPr id="3" name="Content Placeholder 2"/>
          <p:cNvSpPr>
            <a:spLocks noGrp="1"/>
          </p:cNvSpPr>
          <p:nvPr>
            <p:ph idx="1"/>
          </p:nvPr>
        </p:nvSpPr>
        <p:spPr>
          <a:xfrm>
            <a:off x="762000" y="990600"/>
            <a:ext cx="8229600" cy="5135563"/>
          </a:xfrm>
        </p:spPr>
        <p:txBody>
          <a:bodyPr>
            <a:normAutofit lnSpcReduction="10000"/>
          </a:bodyPr>
          <a:lstStyle/>
          <a:p>
            <a:pPr marL="0" indent="0">
              <a:buNone/>
            </a:pPr>
            <a:r>
              <a:rPr lang="en-US" dirty="0" smtClean="0"/>
              <a:t>Life-forms have changed over time</a:t>
            </a:r>
          </a:p>
          <a:p>
            <a:r>
              <a:rPr lang="en-US" dirty="0" smtClean="0"/>
              <a:t>Charles Darwin and other scientists observed that species changed over time by different methods</a:t>
            </a:r>
          </a:p>
          <a:p>
            <a:r>
              <a:rPr lang="en-US" dirty="0" smtClean="0"/>
              <a:t>Scientists find clues about evolution by studying fossils, development of embryos, structures of organisms, and DNA. </a:t>
            </a:r>
          </a:p>
          <a:p>
            <a:r>
              <a:rPr lang="en-US" dirty="0" smtClean="0"/>
              <a:t>Evidence indicates that the ancient ancestor of present-day humans appeared on Earth 4-6 million years ago. </a:t>
            </a:r>
            <a:endParaRPr lang="en-US" dirty="0"/>
          </a:p>
        </p:txBody>
      </p:sp>
    </p:spTree>
    <p:extLst>
      <p:ext uri="{BB962C8B-B14F-4D97-AF65-F5344CB8AC3E}">
        <p14:creationId xmlns:p14="http://schemas.microsoft.com/office/powerpoint/2010/main" val="384392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Ideas about evolution</a:t>
            </a:r>
            <a:endParaRPr lang="en-US" dirty="0"/>
          </a:p>
        </p:txBody>
      </p:sp>
      <p:sp>
        <p:nvSpPr>
          <p:cNvPr id="3" name="Content Placeholder 2"/>
          <p:cNvSpPr>
            <a:spLocks noGrp="1"/>
          </p:cNvSpPr>
          <p:nvPr>
            <p:ph idx="1"/>
          </p:nvPr>
        </p:nvSpPr>
        <p:spPr/>
        <p:txBody>
          <a:bodyPr/>
          <a:lstStyle/>
          <a:p>
            <a:r>
              <a:rPr lang="en-US" dirty="0" smtClean="0"/>
              <a:t>Species: is a group of organisms that share similar characteristics and can reproduce offspring. </a:t>
            </a:r>
          </a:p>
          <a:p>
            <a:r>
              <a:rPr lang="en-US" dirty="0" smtClean="0"/>
              <a:t>Evolution: Change in inherited characteristics over time.  </a:t>
            </a:r>
            <a:endParaRPr lang="en-US" dirty="0"/>
          </a:p>
        </p:txBody>
      </p:sp>
    </p:spTree>
    <p:extLst>
      <p:ext uri="{BB962C8B-B14F-4D97-AF65-F5344CB8AC3E}">
        <p14:creationId xmlns:p14="http://schemas.microsoft.com/office/powerpoint/2010/main" val="4266187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808038"/>
          </a:xfrm>
        </p:spPr>
        <p:txBody>
          <a:bodyPr/>
          <a:lstStyle/>
          <a:p>
            <a:r>
              <a:rPr lang="en-US" dirty="0" smtClean="0"/>
              <a:t>Ideas about evolution</a:t>
            </a:r>
            <a:endParaRPr lang="en-US" dirty="0"/>
          </a:p>
        </p:txBody>
      </p:sp>
      <p:sp>
        <p:nvSpPr>
          <p:cNvPr id="3" name="Content Placeholder 2"/>
          <p:cNvSpPr>
            <a:spLocks noGrp="1"/>
          </p:cNvSpPr>
          <p:nvPr>
            <p:ph idx="1"/>
          </p:nvPr>
        </p:nvSpPr>
        <p:spPr>
          <a:xfrm>
            <a:off x="1435608" y="762000"/>
            <a:ext cx="7498080" cy="6019800"/>
          </a:xfrm>
        </p:spPr>
        <p:txBody>
          <a:bodyPr>
            <a:normAutofit fontScale="85000" lnSpcReduction="20000"/>
          </a:bodyPr>
          <a:lstStyle/>
          <a:p>
            <a:pPr marL="82296" indent="0">
              <a:buNone/>
            </a:pPr>
            <a:r>
              <a:rPr lang="en-US" sz="3800" dirty="0" smtClean="0"/>
              <a:t>Darwin’s model of evolution</a:t>
            </a:r>
            <a:endParaRPr lang="en-US" sz="3800" dirty="0"/>
          </a:p>
          <a:p>
            <a:r>
              <a:rPr lang="en-US" sz="3800" dirty="0" smtClean="0"/>
              <a:t>He Journeyed to the Galapagos islands. He was amazed by the diversity in animals and plants he had seen. </a:t>
            </a:r>
          </a:p>
          <a:p>
            <a:pPr lvl="1"/>
            <a:r>
              <a:rPr lang="en-US" sz="3300" dirty="0" smtClean="0"/>
              <a:t>He decided to focus in on the finches of the island and found 13 similar species with small differences in size, beaks, and eating habits.</a:t>
            </a:r>
          </a:p>
          <a:p>
            <a:pPr lvl="1"/>
            <a:r>
              <a:rPr lang="en-US" sz="3300" dirty="0" smtClean="0"/>
              <a:t>He hypothesized that these birds had once been the same species and over many generations changed to compete for food sources. After many years, the birds evolved into separate species of finches. </a:t>
            </a:r>
          </a:p>
          <a:p>
            <a:pPr marL="402336" lvl="1" indent="0">
              <a:buNone/>
            </a:pPr>
            <a:endParaRPr lang="en-US" dirty="0" smtClean="0"/>
          </a:p>
          <a:p>
            <a:pPr lvl="1"/>
            <a:r>
              <a:rPr lang="en-US" dirty="0">
                <a:hlinkClick r:id="rId2"/>
              </a:rPr>
              <a:t>https://</a:t>
            </a:r>
            <a:r>
              <a:rPr lang="en-US" dirty="0" smtClean="0">
                <a:hlinkClick r:id="rId2"/>
              </a:rPr>
              <a:t>youtu.be/XKnqj3YFXU8</a:t>
            </a:r>
            <a:r>
              <a:rPr lang="en-US" dirty="0" smtClean="0"/>
              <a:t> </a:t>
            </a:r>
          </a:p>
          <a:p>
            <a:pPr lvl="1"/>
            <a:r>
              <a:rPr lang="en-US" dirty="0">
                <a:hlinkClick r:id="rId3"/>
              </a:rPr>
              <a:t>https://</a:t>
            </a:r>
            <a:r>
              <a:rPr lang="en-US" dirty="0" smtClean="0">
                <a:hlinkClick r:id="rId3"/>
              </a:rPr>
              <a:t>youtu.be/ppjDzcTeYMY</a:t>
            </a:r>
            <a:r>
              <a:rPr lang="en-US" dirty="0" smtClean="0"/>
              <a:t> </a:t>
            </a:r>
          </a:p>
        </p:txBody>
      </p:sp>
    </p:spTree>
    <p:extLst>
      <p:ext uri="{BB962C8B-B14F-4D97-AF65-F5344CB8AC3E}">
        <p14:creationId xmlns:p14="http://schemas.microsoft.com/office/powerpoint/2010/main" val="364420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927"/>
            <a:ext cx="7498080" cy="960438"/>
          </a:xfrm>
        </p:spPr>
        <p:txBody>
          <a:bodyPr/>
          <a:lstStyle/>
          <a:p>
            <a:r>
              <a:rPr lang="en-US" dirty="0" smtClean="0"/>
              <a:t>Ideas about evolution</a:t>
            </a:r>
            <a:endParaRPr lang="en-US" dirty="0"/>
          </a:p>
        </p:txBody>
      </p:sp>
      <p:sp>
        <p:nvSpPr>
          <p:cNvPr id="3" name="Content Placeholder 2"/>
          <p:cNvSpPr>
            <a:spLocks noGrp="1"/>
          </p:cNvSpPr>
          <p:nvPr>
            <p:ph idx="1"/>
          </p:nvPr>
        </p:nvSpPr>
        <p:spPr>
          <a:xfrm>
            <a:off x="1435608" y="609600"/>
            <a:ext cx="7498080" cy="5638800"/>
          </a:xfrm>
        </p:spPr>
        <p:txBody>
          <a:bodyPr/>
          <a:lstStyle/>
          <a:p>
            <a:pPr marL="82296" indent="0">
              <a:buNone/>
            </a:pPr>
            <a:r>
              <a:rPr lang="en-US" dirty="0" smtClean="0"/>
              <a:t>After many years Darwin’s ideas became known as the theory of evolution by natural selection</a:t>
            </a:r>
          </a:p>
          <a:p>
            <a:r>
              <a:rPr lang="en-US" dirty="0" smtClean="0"/>
              <a:t>Natural Selection: means that organisms with traits best suited to their environment are more likely to survive and reproduce. </a:t>
            </a:r>
          </a:p>
          <a:p>
            <a:r>
              <a:rPr lang="en-US" dirty="0" smtClean="0"/>
              <a:t>Visual/Table: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59" t="32385" r="3125" b="33809"/>
          <a:stretch/>
        </p:blipFill>
        <p:spPr bwMode="auto">
          <a:xfrm>
            <a:off x="1600200" y="4246418"/>
            <a:ext cx="6068291" cy="247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098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r>
              <a:rPr lang="en-US" dirty="0" smtClean="0"/>
              <a:t>Ideas about evolution</a:t>
            </a:r>
            <a:endParaRPr lang="en-US" dirty="0"/>
          </a:p>
        </p:txBody>
      </p:sp>
      <p:sp>
        <p:nvSpPr>
          <p:cNvPr id="3" name="Content Placeholder 2"/>
          <p:cNvSpPr>
            <a:spLocks noGrp="1"/>
          </p:cNvSpPr>
          <p:nvPr>
            <p:ph idx="1"/>
          </p:nvPr>
        </p:nvSpPr>
        <p:spPr>
          <a:xfrm>
            <a:off x="1435608" y="914400"/>
            <a:ext cx="7498080" cy="5334000"/>
          </a:xfrm>
        </p:spPr>
        <p:txBody>
          <a:bodyPr/>
          <a:lstStyle/>
          <a:p>
            <a:r>
              <a:rPr lang="en-US" dirty="0" smtClean="0"/>
              <a:t>Variation: is an inherited trait that makes an individual different from other members of its species. (Ex: Blue eyes vs. Brown eyes in humans)</a:t>
            </a:r>
          </a:p>
          <a:p>
            <a:r>
              <a:rPr lang="en-US" dirty="0" smtClean="0"/>
              <a:t>Adaptation: is any variation that makes an organism better suited to its environment. (Ex: Camouflage) </a:t>
            </a:r>
            <a:endParaRPr lang="en-US" dirty="0"/>
          </a:p>
          <a:p>
            <a:pPr marL="82296"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038600"/>
            <a:ext cx="3753497"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058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808038"/>
          </a:xfrm>
        </p:spPr>
        <p:txBody>
          <a:bodyPr/>
          <a:lstStyle/>
          <a:p>
            <a:r>
              <a:rPr lang="en-US" dirty="0" smtClean="0"/>
              <a:t>Ideas about evolution</a:t>
            </a:r>
            <a:endParaRPr lang="en-US" dirty="0"/>
          </a:p>
        </p:txBody>
      </p:sp>
      <p:sp>
        <p:nvSpPr>
          <p:cNvPr id="3" name="Content Placeholder 2"/>
          <p:cNvSpPr>
            <a:spLocks noGrp="1"/>
          </p:cNvSpPr>
          <p:nvPr>
            <p:ph idx="1"/>
          </p:nvPr>
        </p:nvSpPr>
        <p:spPr>
          <a:xfrm>
            <a:off x="1435608" y="838200"/>
            <a:ext cx="7498080" cy="5410200"/>
          </a:xfrm>
        </p:spPr>
        <p:txBody>
          <a:bodyPr/>
          <a:lstStyle/>
          <a:p>
            <a:r>
              <a:rPr lang="en-US" dirty="0" smtClean="0"/>
              <a:t>Word Evolution Activity </a:t>
            </a:r>
          </a:p>
          <a:p>
            <a:pPr lvl="1"/>
            <a:r>
              <a:rPr lang="en-US" dirty="0" smtClean="0"/>
              <a:t>On a piece of paper, print the word TRAIN.</a:t>
            </a:r>
          </a:p>
          <a:p>
            <a:pPr lvl="1"/>
            <a:r>
              <a:rPr lang="en-US" dirty="0" smtClean="0"/>
              <a:t>Add, subtract, or change one letter to make a new word.</a:t>
            </a:r>
          </a:p>
          <a:p>
            <a:pPr lvl="1"/>
            <a:r>
              <a:rPr lang="en-US" dirty="0" smtClean="0"/>
              <a:t>Repeat the last step 3 more times.</a:t>
            </a:r>
          </a:p>
          <a:p>
            <a:pPr lvl="1"/>
            <a:r>
              <a:rPr lang="en-US" dirty="0" smtClean="0"/>
              <a:t>Make a “family tree” that shows how your first word changed over time.</a:t>
            </a:r>
          </a:p>
          <a:p>
            <a:pPr marL="402336" lvl="1" indent="0">
              <a:buNone/>
            </a:pPr>
            <a:endParaRPr lang="en-US" dirty="0" smtClean="0"/>
          </a:p>
          <a:p>
            <a:pPr lvl="1"/>
            <a:r>
              <a:rPr lang="en-US" dirty="0" smtClean="0"/>
              <a:t>Compare your tree to those of other people. How is this process similar to evolution by natural selection??</a:t>
            </a:r>
            <a:endParaRPr lang="en-US" dirty="0"/>
          </a:p>
        </p:txBody>
      </p:sp>
    </p:spTree>
    <p:extLst>
      <p:ext uri="{BB962C8B-B14F-4D97-AF65-F5344CB8AC3E}">
        <p14:creationId xmlns:p14="http://schemas.microsoft.com/office/powerpoint/2010/main" val="1491434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about evolution</a:t>
            </a:r>
            <a:endParaRPr lang="en-US" dirty="0"/>
          </a:p>
        </p:txBody>
      </p:sp>
      <p:sp>
        <p:nvSpPr>
          <p:cNvPr id="3" name="Content Placeholder 2"/>
          <p:cNvSpPr>
            <a:spLocks noGrp="1"/>
          </p:cNvSpPr>
          <p:nvPr>
            <p:ph idx="1"/>
          </p:nvPr>
        </p:nvSpPr>
        <p:spPr/>
        <p:txBody>
          <a:bodyPr/>
          <a:lstStyle/>
          <a:p>
            <a:r>
              <a:rPr lang="en-US" dirty="0" smtClean="0"/>
              <a:t>Is evolution a fast or a slow process??</a:t>
            </a:r>
          </a:p>
          <a:p>
            <a:pPr lvl="1"/>
            <a:r>
              <a:rPr lang="en-US" dirty="0" smtClean="0"/>
              <a:t>About how fast or slow is it??</a:t>
            </a:r>
            <a:endParaRPr lang="en-US" dirty="0"/>
          </a:p>
        </p:txBody>
      </p:sp>
    </p:spTree>
    <p:extLst>
      <p:ext uri="{BB962C8B-B14F-4D97-AF65-F5344CB8AC3E}">
        <p14:creationId xmlns:p14="http://schemas.microsoft.com/office/powerpoint/2010/main" val="1171197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1477</TotalTime>
  <Words>904</Words>
  <Application>Microsoft Office PowerPoint</Application>
  <PresentationFormat>On-screen Show (4:3)</PresentationFormat>
  <Paragraphs>103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Gill Sans MT</vt:lpstr>
      <vt:lpstr>Verdana</vt:lpstr>
      <vt:lpstr>Wingdings</vt:lpstr>
      <vt:lpstr>Wingdings 2</vt:lpstr>
      <vt:lpstr>Solstice</vt:lpstr>
      <vt:lpstr>Adaptations over time</vt:lpstr>
      <vt:lpstr>Bell work connection to heredity</vt:lpstr>
      <vt:lpstr>The Big Ideas this Chapter</vt:lpstr>
      <vt:lpstr>Section 1: Ideas about evolution</vt:lpstr>
      <vt:lpstr>Ideas about evolution</vt:lpstr>
      <vt:lpstr>Ideas about evolution</vt:lpstr>
      <vt:lpstr>Ideas about evolution</vt:lpstr>
      <vt:lpstr>Ideas about evolution</vt:lpstr>
      <vt:lpstr>Ideas about evolution</vt:lpstr>
      <vt:lpstr>Ideas about evolution</vt:lpstr>
      <vt:lpstr>Hidden Frogs</vt:lpstr>
      <vt:lpstr>Section 2: Clues about Evolution</vt:lpstr>
      <vt:lpstr>Clues about evolution</vt:lpstr>
      <vt:lpstr>Clues about evolution</vt:lpstr>
      <vt:lpstr>Clues about evolution</vt:lpstr>
      <vt:lpstr>Clues about Evolution</vt:lpstr>
      <vt:lpstr>Clues about Evolution</vt:lpstr>
      <vt:lpstr>Clues about Evolution</vt:lpstr>
      <vt:lpstr>Clues about Evolution</vt:lpstr>
      <vt:lpstr>Clues about Evolution</vt:lpstr>
      <vt:lpstr>Sec 3: The Evolution of Primates</vt:lpstr>
      <vt:lpstr>The Evolution of Primates</vt:lpstr>
      <vt:lpstr>The Evolution of Primates</vt:lpstr>
      <vt:lpstr>The Evolution of Primates</vt:lpstr>
      <vt:lpstr>The Evolution of Primates</vt:lpstr>
      <vt:lpstr>Chapter Review</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Adaptations over time</dc:title>
  <dc:creator>cc</dc:creator>
  <cp:lastModifiedBy>RhoaCi</cp:lastModifiedBy>
  <cp:revision>36</cp:revision>
  <dcterms:created xsi:type="dcterms:W3CDTF">2013-02-13T17:30:24Z</dcterms:created>
  <dcterms:modified xsi:type="dcterms:W3CDTF">2017-01-17T13:12:03Z</dcterms:modified>
</cp:coreProperties>
</file>